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7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4ACCC"/>
    <a:srgbClr val="5DA6D3"/>
    <a:srgbClr val="CCFF99"/>
    <a:srgbClr val="00A249"/>
    <a:srgbClr val="66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095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10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384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805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815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0364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71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020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48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19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E509E-73DE-44EA-ACCD-31DFEAB3AC34}" type="datetimeFigureOut">
              <a:rPr lang="ru-RU" smtClean="0"/>
              <a:pPr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B59C-1BAF-445C-A063-6D4D47E985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496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7854" y="26048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Модель межшкольного взаимодействия преодоления учебной </a:t>
            </a:r>
            <a:r>
              <a:rPr lang="ru-RU" b="1" dirty="0" smtClean="0"/>
              <a:t>неуспешности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921" y="196349"/>
            <a:ext cx="2018562" cy="2018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5256" y="342150"/>
            <a:ext cx="1663794" cy="16667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6618" y="210547"/>
            <a:ext cx="2050472" cy="2004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3863" y="312907"/>
            <a:ext cx="1961962" cy="18237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5930" r="18140"/>
          <a:stretch/>
        </p:blipFill>
        <p:spPr>
          <a:xfrm>
            <a:off x="3925823" y="226988"/>
            <a:ext cx="1920795" cy="1897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/>
          <a:srcRect l="14282" r="12193"/>
          <a:stretch/>
        </p:blipFill>
        <p:spPr>
          <a:xfrm>
            <a:off x="9972598" y="256189"/>
            <a:ext cx="2074795" cy="18805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43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9163" y="989134"/>
            <a:ext cx="8250382" cy="972993"/>
          </a:xfr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Преодоление неуспешности ребенка посредством комплексного психолого-педагогического сопровождения </a:t>
            </a: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9489" y="1138002"/>
            <a:ext cx="2258291" cy="556890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Направление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9490" y="3087976"/>
            <a:ext cx="2258291" cy="555769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Актуальность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84909" y="5036829"/>
            <a:ext cx="2202872" cy="587099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Проблема</a:t>
            </a:r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699163" y="2668941"/>
            <a:ext cx="8250382" cy="1638012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Стабильное увеличение количества детей с учебной  неуспешностью.</a:t>
            </a:r>
          </a:p>
          <a:p>
            <a:pPr marL="0" indent="0" algn="just">
              <a:buNone/>
            </a:pPr>
            <a:r>
              <a:rPr lang="ru-RU" dirty="0" smtClean="0"/>
              <a:t>Отсутствие у родителей необходимых компетенций для решения проблемы учебной неуспешности. 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699163" y="4843883"/>
            <a:ext cx="8250382" cy="972993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Отсутствие системности работы с семьями </a:t>
            </a:r>
            <a:r>
              <a:rPr lang="ru-RU" dirty="0"/>
              <a:t>детей, имеющих признаки учебной </a:t>
            </a:r>
            <a:r>
              <a:rPr lang="ru-RU" dirty="0" smtClean="0"/>
              <a:t>неуспешности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23309" y="1375339"/>
            <a:ext cx="623455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923309" y="3365860"/>
            <a:ext cx="623455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23308" y="5330378"/>
            <a:ext cx="623455" cy="0"/>
          </a:xfrm>
          <a:prstGeom prst="straightConnector1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595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58100" y="845126"/>
            <a:ext cx="4533900" cy="304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764" y="235526"/>
            <a:ext cx="10515600" cy="64285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Цель </a:t>
            </a:r>
            <a:r>
              <a:rPr lang="ru-RU" sz="3000" dirty="0"/>
              <a:t>– создание модели межшкольного взаимодействия преодоления учебной </a:t>
            </a:r>
            <a:r>
              <a:rPr lang="ru-RU" sz="3000" dirty="0" smtClean="0"/>
              <a:t>неуспешности.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600" dirty="0"/>
              <a:t>Задачи:</a:t>
            </a:r>
          </a:p>
          <a:p>
            <a:pPr lvl="0"/>
            <a:r>
              <a:rPr lang="ru-RU" sz="2600" dirty="0" smtClean="0"/>
              <a:t>изучить </a:t>
            </a:r>
            <a:r>
              <a:rPr lang="ru-RU" sz="2600" dirty="0"/>
              <a:t>нормативно-правовую базу социально-психологического сопровождения обучающихся, имеющих проблемы в </a:t>
            </a:r>
            <a:r>
              <a:rPr lang="ru-RU" sz="2600" dirty="0" smtClean="0"/>
              <a:t>обучении;</a:t>
            </a:r>
            <a:endParaRPr lang="ru-RU" sz="2600" dirty="0"/>
          </a:p>
          <a:p>
            <a:pPr lvl="0"/>
            <a:r>
              <a:rPr lang="ru-RU" sz="2600" dirty="0" smtClean="0"/>
              <a:t>проанализировать </a:t>
            </a:r>
            <a:r>
              <a:rPr lang="ru-RU" sz="2600" dirty="0"/>
              <a:t>и обобщить отечественный опыт успешных практик работы с семьями детей, проявляющих признаки </a:t>
            </a:r>
            <a:r>
              <a:rPr lang="ru-RU" sz="2600" dirty="0" err="1" smtClean="0"/>
              <a:t>неуспешности</a:t>
            </a:r>
            <a:r>
              <a:rPr lang="ru-RU" sz="2600" dirty="0" smtClean="0"/>
              <a:t>;</a:t>
            </a:r>
            <a:endParaRPr lang="ru-RU" sz="2600" dirty="0"/>
          </a:p>
          <a:p>
            <a:pPr lvl="0"/>
            <a:r>
              <a:rPr lang="ru-RU" sz="2600" dirty="0" smtClean="0"/>
              <a:t>создать </a:t>
            </a:r>
            <a:r>
              <a:rPr lang="ru-RU" sz="2600" dirty="0"/>
              <a:t>межшкольный ППК, объединяющий усилия специалистов разных образовательных </a:t>
            </a:r>
            <a:r>
              <a:rPr lang="ru-RU" sz="2600" dirty="0" smtClean="0"/>
              <a:t>организаций;</a:t>
            </a:r>
            <a:endParaRPr lang="ru-RU" sz="2600" dirty="0"/>
          </a:p>
          <a:p>
            <a:pPr lvl="0"/>
            <a:r>
              <a:rPr lang="ru-RU" sz="2600" dirty="0" smtClean="0"/>
              <a:t>разработать </a:t>
            </a:r>
            <a:r>
              <a:rPr lang="ru-RU" sz="2600" dirty="0"/>
              <a:t>алгоритм взаимодействия с </a:t>
            </a:r>
            <a:r>
              <a:rPr lang="ru-RU" sz="2600" dirty="0" smtClean="0"/>
              <a:t>семьей;</a:t>
            </a:r>
            <a:endParaRPr lang="ru-RU" sz="2600" dirty="0"/>
          </a:p>
          <a:p>
            <a:pPr lvl="0"/>
            <a:r>
              <a:rPr lang="ru-RU" sz="2600" dirty="0" smtClean="0"/>
              <a:t>разработать </a:t>
            </a:r>
            <a:r>
              <a:rPr lang="ru-RU" sz="2600" dirty="0"/>
              <a:t>методические рекомендации по работе с семьями неуспешных детей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636" y="44017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 smtClean="0"/>
              <a:t>Идея</a:t>
            </a:r>
            <a:r>
              <a:rPr lang="ru-RU" sz="4000" dirty="0" smtClean="0"/>
              <a:t> проекта - консолидация </a:t>
            </a:r>
            <a:r>
              <a:rPr lang="ru-RU" sz="4000" dirty="0"/>
              <a:t>ресурсов различных образовательных организаций, позволяющих профессионально и эффективно оказать помощь семьям в преодолении учебной неуспешности.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489" y="3371849"/>
            <a:ext cx="4912800" cy="3335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6417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8075" b="6151"/>
          <a:stretch/>
        </p:blipFill>
        <p:spPr>
          <a:xfrm>
            <a:off x="5500256" y="2128470"/>
            <a:ext cx="6594762" cy="4758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+mn-lt"/>
              </a:rPr>
              <a:t>Механизмы: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4654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выявление признаков учебной неуспешности на уровне школы;</a:t>
            </a:r>
          </a:p>
          <a:p>
            <a:r>
              <a:rPr lang="ru-RU" dirty="0" smtClean="0"/>
              <a:t>психолого-педагогический практикум для родителей;</a:t>
            </a:r>
          </a:p>
          <a:p>
            <a:r>
              <a:rPr lang="ru-RU" dirty="0" smtClean="0"/>
              <a:t>межшкольный ППК;</a:t>
            </a:r>
          </a:p>
          <a:p>
            <a:r>
              <a:rPr lang="ru-RU" dirty="0" smtClean="0"/>
              <a:t>сопровождение семьи ребёнка с учебной неуспешностью;</a:t>
            </a:r>
          </a:p>
          <a:p>
            <a:r>
              <a:rPr lang="ru-RU" dirty="0" smtClean="0"/>
              <a:t>«лист» индивидуального сопровождения 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6456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+mn-lt"/>
              </a:rPr>
              <a:t>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7905"/>
            <a:ext cx="10515600" cy="553914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снижение доли обучающихся имеющих учебную неуспешность в общем контингенте;</a:t>
            </a:r>
          </a:p>
          <a:p>
            <a:pPr lvl="0"/>
            <a:r>
              <a:rPr lang="ru-RU" dirty="0" smtClean="0"/>
              <a:t>снижение социальной напряжённости во взаимодействии законных представителей обучающихся и образовательной организации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000" b="1" dirty="0" smtClean="0"/>
              <a:t>Продукты:</a:t>
            </a:r>
          </a:p>
          <a:p>
            <a:pPr lvl="0"/>
            <a:r>
              <a:rPr lang="ru-RU" dirty="0" smtClean="0"/>
              <a:t>образцы </a:t>
            </a:r>
            <a:r>
              <a:rPr lang="ru-RU" dirty="0"/>
              <a:t>локальных актов (положений, приказов, инструкций), обеспечивающих работу социально-педагогических служб школ;</a:t>
            </a:r>
          </a:p>
          <a:p>
            <a:pPr lvl="0"/>
            <a:r>
              <a:rPr lang="ru-RU" dirty="0" smtClean="0"/>
              <a:t>алгоритм </a:t>
            </a:r>
            <a:r>
              <a:rPr lang="ru-RU" dirty="0"/>
              <a:t>взаимодействия </a:t>
            </a:r>
            <a:r>
              <a:rPr lang="ru-RU" dirty="0" smtClean="0"/>
              <a:t>образовательной организации с семьей;</a:t>
            </a:r>
            <a:endParaRPr lang="ru-RU" dirty="0"/>
          </a:p>
          <a:p>
            <a:pPr lvl="0"/>
            <a:r>
              <a:rPr lang="ru-RU" dirty="0" smtClean="0"/>
              <a:t>методические </a:t>
            </a:r>
            <a:r>
              <a:rPr lang="ru-RU" dirty="0"/>
              <a:t>рекомендации </a:t>
            </a:r>
            <a:r>
              <a:rPr lang="ru-RU" dirty="0" smtClean="0"/>
              <a:t>для образовательных организаций по </a:t>
            </a:r>
            <a:r>
              <a:rPr lang="ru-RU" dirty="0"/>
              <a:t>работе с семьями неуспешных </a:t>
            </a:r>
            <a:r>
              <a:rPr lang="ru-RU" dirty="0" smtClean="0"/>
              <a:t>детей;</a:t>
            </a:r>
            <a:endParaRPr lang="ru-RU" dirty="0"/>
          </a:p>
          <a:p>
            <a:r>
              <a:rPr lang="ru-RU" dirty="0" smtClean="0"/>
              <a:t>модель</a:t>
            </a:r>
            <a:r>
              <a:rPr lang="ru-RU" b="1" dirty="0" smtClean="0"/>
              <a:t> </a:t>
            </a:r>
            <a:r>
              <a:rPr lang="ru-RU" dirty="0"/>
              <a:t>межшкольного взаимодействия преодоления учебной </a:t>
            </a:r>
            <a:r>
              <a:rPr lang="ru-RU" dirty="0" smtClean="0"/>
              <a:t>неуспешности;</a:t>
            </a:r>
          </a:p>
          <a:p>
            <a:r>
              <a:rPr lang="ru-RU" dirty="0" smtClean="0"/>
              <a:t>лист индивидуального сопровождения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09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4108" y="-803563"/>
            <a:ext cx="9130146" cy="798887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034145" y="432467"/>
            <a:ext cx="3338947" cy="144655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solidFill>
                  <a:prstClr val="black"/>
                </a:solidFill>
              </a:rPr>
              <a:t>Работа </a:t>
            </a:r>
            <a:r>
              <a:rPr lang="ru-RU" sz="2200" b="1" dirty="0">
                <a:solidFill>
                  <a:prstClr val="black"/>
                </a:solidFill>
              </a:rPr>
              <a:t>с детьми </a:t>
            </a:r>
            <a:endParaRPr lang="ru-RU" sz="2200" b="1" dirty="0" smtClean="0">
              <a:solidFill>
                <a:prstClr val="black"/>
              </a:solidFill>
            </a:endParaRPr>
          </a:p>
          <a:p>
            <a:pPr lvl="0"/>
            <a:r>
              <a:rPr lang="ru-RU" sz="2200" b="1" dirty="0" smtClean="0">
                <a:solidFill>
                  <a:prstClr val="black"/>
                </a:solidFill>
              </a:rPr>
              <a:t>имеющими </a:t>
            </a:r>
            <a:r>
              <a:rPr lang="ru-RU" sz="2200" b="1" dirty="0">
                <a:solidFill>
                  <a:prstClr val="black"/>
                </a:solidFill>
              </a:rPr>
              <a:t>высокую </a:t>
            </a:r>
            <a:endParaRPr lang="ru-RU" sz="2200" b="1" dirty="0" smtClean="0">
              <a:solidFill>
                <a:prstClr val="black"/>
              </a:solidFill>
            </a:endParaRPr>
          </a:p>
          <a:p>
            <a:pPr lvl="0"/>
            <a:r>
              <a:rPr lang="ru-RU" sz="2200" b="1" dirty="0" smtClean="0">
                <a:solidFill>
                  <a:prstClr val="black"/>
                </a:solidFill>
              </a:rPr>
              <a:t>мотивацию на спортивные достижения</a:t>
            </a:r>
            <a:endParaRPr lang="ru-RU" sz="2200" b="1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8819" y="5026329"/>
            <a:ext cx="1872820" cy="144655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r>
              <a:rPr lang="ru-RU" sz="2200" b="1" dirty="0" smtClean="0"/>
              <a:t>Развитие </a:t>
            </a:r>
          </a:p>
          <a:p>
            <a:r>
              <a:rPr lang="ru-RU" sz="2200" b="1" dirty="0" smtClean="0"/>
              <a:t>личностного </a:t>
            </a:r>
          </a:p>
          <a:p>
            <a:r>
              <a:rPr lang="ru-RU" sz="2200" b="1" dirty="0" smtClean="0"/>
              <a:t>потенциала </a:t>
            </a:r>
          </a:p>
          <a:p>
            <a:r>
              <a:rPr lang="ru-RU" sz="2200" b="1" dirty="0" smtClean="0"/>
              <a:t>обучающихся</a:t>
            </a:r>
            <a:endParaRPr lang="ru-RU" sz="2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37309" y="2136017"/>
            <a:ext cx="2396836" cy="1785104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2200" b="1" dirty="0"/>
              <a:t>Медиация, как способ </a:t>
            </a:r>
            <a:endParaRPr lang="ru-RU" sz="2200" b="1" dirty="0" smtClean="0"/>
          </a:p>
          <a:p>
            <a:r>
              <a:rPr lang="ru-RU" sz="2200" b="1" dirty="0" smtClean="0"/>
              <a:t>предупреждения </a:t>
            </a:r>
          </a:p>
          <a:p>
            <a:r>
              <a:rPr lang="ru-RU" sz="2200" b="1" dirty="0" smtClean="0"/>
              <a:t>и </a:t>
            </a:r>
            <a:r>
              <a:rPr lang="ru-RU" sz="2200" b="1" dirty="0"/>
              <a:t>решения конфликтов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99708" y="4366559"/>
            <a:ext cx="3338945" cy="212365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2200" b="1" dirty="0"/>
              <a:t>Преодоление школьной </a:t>
            </a:r>
            <a:endParaRPr lang="ru-RU" sz="2200" b="1" dirty="0" smtClean="0"/>
          </a:p>
          <a:p>
            <a:r>
              <a:rPr lang="ru-RU" sz="2200" b="1" dirty="0" smtClean="0"/>
              <a:t>неуспешности </a:t>
            </a:r>
            <a:r>
              <a:rPr lang="ru-RU" sz="2200" b="1" dirty="0"/>
              <a:t>посредством </a:t>
            </a:r>
            <a:endParaRPr lang="ru-RU" sz="2200" b="1" dirty="0" smtClean="0"/>
          </a:p>
          <a:p>
            <a:r>
              <a:rPr lang="ru-RU" sz="2200" b="1" dirty="0" smtClean="0"/>
              <a:t>создания </a:t>
            </a:r>
            <a:r>
              <a:rPr lang="ru-RU" sz="2200" b="1" dirty="0"/>
              <a:t>специализированных </a:t>
            </a:r>
            <a:endParaRPr lang="ru-RU" sz="2200" b="1" dirty="0" smtClean="0"/>
          </a:p>
          <a:p>
            <a:r>
              <a:rPr lang="ru-RU" sz="2200" b="1" dirty="0" smtClean="0"/>
              <a:t>классов </a:t>
            </a:r>
            <a:r>
              <a:rPr lang="ru-RU" sz="2200" b="1" dirty="0"/>
              <a:t>ОВЗ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859980" y="856197"/>
            <a:ext cx="3089563" cy="144655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2200" b="1" dirty="0"/>
              <a:t>Социализация детей, </a:t>
            </a:r>
            <a:endParaRPr lang="ru-RU" sz="2200" b="1" dirty="0" smtClean="0"/>
          </a:p>
          <a:p>
            <a:r>
              <a:rPr lang="ru-RU" sz="2200" b="1" dirty="0" smtClean="0"/>
              <a:t>сменивших </a:t>
            </a:r>
            <a:r>
              <a:rPr lang="ru-RU" sz="2200" b="1" dirty="0"/>
              <a:t>образовательную </a:t>
            </a:r>
            <a:endParaRPr lang="ru-RU" sz="2200" b="1" dirty="0" smtClean="0"/>
          </a:p>
          <a:p>
            <a:r>
              <a:rPr lang="ru-RU" sz="2200" b="1" dirty="0" smtClean="0"/>
              <a:t>организацию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490277" y="4694155"/>
            <a:ext cx="2443075" cy="110799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ru-RU" sz="2200" b="1" dirty="0"/>
              <a:t>Социокультурная адаптация </a:t>
            </a:r>
            <a:endParaRPr lang="ru-RU" sz="2200" b="1" dirty="0" smtClean="0"/>
          </a:p>
          <a:p>
            <a:r>
              <a:rPr lang="ru-RU" sz="2200" b="1" dirty="0" smtClean="0"/>
              <a:t>детей-мигрантов</a:t>
            </a: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10226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latin typeface="+mn-lt"/>
              </a:rPr>
              <a:t>Предложения </a:t>
            </a:r>
            <a:r>
              <a:rPr lang="ru-RU" sz="3100" b="1" dirty="0">
                <a:latin typeface="+mn-lt"/>
              </a:rPr>
              <a:t>по продвижению и распространению </a:t>
            </a:r>
            <a:r>
              <a:rPr lang="ru-RU" sz="3100" b="1" dirty="0" smtClean="0">
                <a:latin typeface="+mn-lt"/>
              </a:rPr>
              <a:t>инновации: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9655" y="1285297"/>
            <a:ext cx="10515600" cy="2746376"/>
          </a:xfrm>
        </p:spPr>
        <p:txBody>
          <a:bodyPr/>
          <a:lstStyle/>
          <a:p>
            <a:pPr lvl="0"/>
            <a:r>
              <a:rPr lang="ru-RU" dirty="0" smtClean="0"/>
              <a:t>тиражирование методических рекомендаций по работе с родителями неуспешных детей для МСО;</a:t>
            </a:r>
          </a:p>
          <a:p>
            <a:pPr lvl="0"/>
            <a:r>
              <a:rPr lang="ru-RU" dirty="0" smtClean="0"/>
              <a:t>участие в презентационной площадке ГЦРО по распространению инновационного опыта в МСО;</a:t>
            </a:r>
          </a:p>
          <a:p>
            <a:r>
              <a:rPr lang="ru-RU" dirty="0" smtClean="0"/>
              <a:t>онлайн конференция для школ города «Работа с семьями неуспешных детей»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7" y="3574473"/>
            <a:ext cx="6616334" cy="3151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62545" y="156571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Здесь должна быть цитата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318</Words>
  <Application>Microsoft Office PowerPoint</Application>
  <PresentationFormat>Произвольный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Модель межшкольного взаимодействия преодоления учебной неуспешности</vt:lpstr>
      <vt:lpstr>Слайд 2</vt:lpstr>
      <vt:lpstr>Слайд 3</vt:lpstr>
      <vt:lpstr>Слайд 4</vt:lpstr>
      <vt:lpstr>Механизмы: </vt:lpstr>
      <vt:lpstr>Результаты: </vt:lpstr>
      <vt:lpstr>Слайд 7</vt:lpstr>
      <vt:lpstr>Предложения по продвижению и распространению инновации: 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межшкольного взаимодействия преодоления учебной неуспешности.</dc:title>
  <dc:creator>Home</dc:creator>
  <cp:lastModifiedBy>Саламатина</cp:lastModifiedBy>
  <cp:revision>93</cp:revision>
  <dcterms:created xsi:type="dcterms:W3CDTF">2023-06-18T18:59:11Z</dcterms:created>
  <dcterms:modified xsi:type="dcterms:W3CDTF">2023-06-20T08:05:25Z</dcterms:modified>
</cp:coreProperties>
</file>